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27" r:id="rId2"/>
    <p:sldId id="337" r:id="rId3"/>
    <p:sldId id="328" r:id="rId4"/>
    <p:sldId id="329" r:id="rId5"/>
    <p:sldId id="331" r:id="rId6"/>
    <p:sldId id="330" r:id="rId7"/>
    <p:sldId id="339" r:id="rId8"/>
    <p:sldId id="335" r:id="rId9"/>
    <p:sldId id="336" r:id="rId10"/>
    <p:sldId id="356" r:id="rId11"/>
    <p:sldId id="358" r:id="rId12"/>
    <p:sldId id="383" r:id="rId13"/>
    <p:sldId id="384" r:id="rId14"/>
    <p:sldId id="385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5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2022-02-02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2022-02-02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2022-02-02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2022-02-02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2022-02-02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2022-02-02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2022-02-02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2022-02-02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2022-02-02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2022-02-02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usec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zo.io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new.siemens.com/global/en/products/buildings/automation/desigo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3c/wot-testing/tree/main/ev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Summary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noProof="0" dirty="0"/>
              <a:t>February 2022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45E2E-F09F-A448-A57A-975C0C45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2FF317-54F6-784D-834C-5F5994F6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Informative </a:t>
            </a:r>
            <a:r>
              <a:rPr lang="de-DE" dirty="0" err="1"/>
              <a:t>Deliverable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https://github.com/w3c/wot-usecases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W3C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SDOs</a:t>
            </a:r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hubs</a:t>
            </a:r>
            <a:r>
              <a:rPr lang="de-DE" dirty="0"/>
              <a:t>, </a:t>
            </a:r>
            <a:r>
              <a:rPr lang="de-DE" dirty="0" err="1"/>
              <a:t>proxies</a:t>
            </a:r>
            <a:r>
              <a:rPr lang="de-DE" dirty="0"/>
              <a:t>, </a:t>
            </a:r>
            <a:r>
              <a:rPr lang="de-DE" dirty="0" err="1"/>
              <a:t>automation</a:t>
            </a:r>
            <a:r>
              <a:rPr lang="de-DE" dirty="0"/>
              <a:t>, etc.</a:t>
            </a:r>
          </a:p>
          <a:p>
            <a:r>
              <a:rPr lang="de-DE" dirty="0" err="1"/>
              <a:t>Identify</a:t>
            </a:r>
            <a:r>
              <a:rPr lang="de-DE" dirty="0"/>
              <a:t> relevant </a:t>
            </a:r>
            <a:r>
              <a:rPr lang="de-DE" dirty="0" err="1"/>
              <a:t>technologies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digital </a:t>
            </a:r>
            <a:r>
              <a:rPr lang="de-DE" dirty="0" err="1"/>
              <a:t>twins</a:t>
            </a:r>
            <a:r>
              <a:rPr lang="de-DE" dirty="0"/>
              <a:t>, etc.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A71C-3F7E-EA4A-9B4B-9F5272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E4651-FCA8-AD4C-8339-B24225A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0DFF-57C8-E340-99FD-103B2BA68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2E2D8DF-9667-214C-8491-7518C8662EC0}"/>
              </a:ext>
            </a:extLst>
          </p:cNvPr>
          <p:cNvSpPr/>
          <p:nvPr/>
        </p:nvSpPr>
        <p:spPr>
          <a:xfrm>
            <a:off x="158559" y="1768137"/>
            <a:ext cx="8167111" cy="43836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err="1"/>
              <a:t>Use</a:t>
            </a:r>
            <a:r>
              <a:rPr lang="de-DE" dirty="0"/>
              <a:t> Case TF (IG)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BD44E-B1C6-2E4C-A090-48DC1867FB7C}"/>
              </a:ext>
            </a:extLst>
          </p:cNvPr>
          <p:cNvSpPr/>
          <p:nvPr/>
        </p:nvSpPr>
        <p:spPr>
          <a:xfrm>
            <a:off x="8325671" y="1067589"/>
            <a:ext cx="3623647" cy="564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 (WG)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1267F-02BD-E84D-8B34-7B053E6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 /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ED12-10F3-154B-ADB3-328886B50E38}"/>
              </a:ext>
            </a:extLst>
          </p:cNvPr>
          <p:cNvSpPr/>
          <p:nvPr/>
        </p:nvSpPr>
        <p:spPr>
          <a:xfrm>
            <a:off x="844829" y="31573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EB442-CD33-9C4D-B0E5-74288D5C7C34}"/>
              </a:ext>
            </a:extLst>
          </p:cNvPr>
          <p:cNvSpPr/>
          <p:nvPr/>
        </p:nvSpPr>
        <p:spPr>
          <a:xfrm>
            <a:off x="5050736" y="2684192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C490-5FF0-CA46-A692-42C9FB658DB4}"/>
              </a:ext>
            </a:extLst>
          </p:cNvPr>
          <p:cNvSpPr/>
          <p:nvPr/>
        </p:nvSpPr>
        <p:spPr>
          <a:xfrm>
            <a:off x="5050736" y="3768424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New Building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B43B8-8D78-7F4A-A649-4754182ACEE2}"/>
              </a:ext>
            </a:extLst>
          </p:cNvPr>
          <p:cNvSpPr/>
          <p:nvPr/>
        </p:nvSpPr>
        <p:spPr>
          <a:xfrm>
            <a:off x="7384773" y="28459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3F5AC-0073-694F-98E2-F098A4FC912D}"/>
              </a:ext>
            </a:extLst>
          </p:cNvPr>
          <p:cNvSpPr/>
          <p:nvPr/>
        </p:nvSpPr>
        <p:spPr>
          <a:xfrm>
            <a:off x="9838079" y="2676230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F3C2D-804F-C84A-A6C2-70E4DCD79957}"/>
              </a:ext>
            </a:extLst>
          </p:cNvPr>
          <p:cNvSpPr/>
          <p:nvPr/>
        </p:nvSpPr>
        <p:spPr>
          <a:xfrm>
            <a:off x="9828141" y="5451202"/>
            <a:ext cx="1517377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4CF63-96E3-1B42-9446-359D2387089A}"/>
              </a:ext>
            </a:extLst>
          </p:cNvPr>
          <p:cNvSpPr/>
          <p:nvPr/>
        </p:nvSpPr>
        <p:spPr>
          <a:xfrm>
            <a:off x="3636066" y="2219892"/>
            <a:ext cx="1073425" cy="353187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lang="de-DE" sz="1600" dirty="0"/>
              <a:t>Shortlist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05E6D-11A9-D147-8382-C3EC5D27D3A7}"/>
              </a:ext>
            </a:extLst>
          </p:cNvPr>
          <p:cNvSpPr/>
          <p:nvPr/>
        </p:nvSpPr>
        <p:spPr>
          <a:xfrm>
            <a:off x="997229" y="33097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3E554-7C7F-B448-903E-7E15386E0332}"/>
              </a:ext>
            </a:extLst>
          </p:cNvPr>
          <p:cNvSpPr/>
          <p:nvPr/>
        </p:nvSpPr>
        <p:spPr>
          <a:xfrm>
            <a:off x="1149629" y="34621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350B7-9057-CD4F-890B-33212EDD7943}"/>
              </a:ext>
            </a:extLst>
          </p:cNvPr>
          <p:cNvSpPr/>
          <p:nvPr/>
        </p:nvSpPr>
        <p:spPr>
          <a:xfrm>
            <a:off x="1302029" y="3614532"/>
            <a:ext cx="175260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Use</a:t>
            </a:r>
            <a:r>
              <a:rPr lang="de-DE" sz="1600" dirty="0"/>
              <a:t>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9BF5B-576E-BF49-954B-E51C66115D44}"/>
              </a:ext>
            </a:extLst>
          </p:cNvPr>
          <p:cNvCxnSpPr>
            <a:cxnSpLocks/>
          </p:cNvCxnSpPr>
          <p:nvPr/>
        </p:nvCxnSpPr>
        <p:spPr>
          <a:xfrm>
            <a:off x="3075339" y="397257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539D1-3772-E64C-A886-1C01819A4B79}"/>
              </a:ext>
            </a:extLst>
          </p:cNvPr>
          <p:cNvCxnSpPr>
            <a:cxnSpLocks/>
          </p:cNvCxnSpPr>
          <p:nvPr/>
        </p:nvCxnSpPr>
        <p:spPr>
          <a:xfrm>
            <a:off x="4474553" y="4126470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218EF-53A0-F644-8A6D-F7EFC4899ED5}"/>
              </a:ext>
            </a:extLst>
          </p:cNvPr>
          <p:cNvCxnSpPr>
            <a:cxnSpLocks/>
          </p:cNvCxnSpPr>
          <p:nvPr/>
        </p:nvCxnSpPr>
        <p:spPr>
          <a:xfrm>
            <a:off x="4465986" y="3057416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6A257-B768-8E4D-AED4-AEAA617CBE6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03336" y="3064041"/>
            <a:ext cx="581437" cy="14653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FB0E-F267-904A-A5AE-80511FC7BC65}"/>
              </a:ext>
            </a:extLst>
          </p:cNvPr>
          <p:cNvSpPr/>
          <p:nvPr/>
        </p:nvSpPr>
        <p:spPr>
          <a:xfrm>
            <a:off x="7537173" y="2987209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95938-3696-F048-B6AA-700DCC76501B}"/>
              </a:ext>
            </a:extLst>
          </p:cNvPr>
          <p:cNvSpPr/>
          <p:nvPr/>
        </p:nvSpPr>
        <p:spPr>
          <a:xfrm>
            <a:off x="7689573" y="31507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38906-D10C-9F4A-8306-653F3F3BCB78}"/>
              </a:ext>
            </a:extLst>
          </p:cNvPr>
          <p:cNvSpPr/>
          <p:nvPr/>
        </p:nvSpPr>
        <p:spPr>
          <a:xfrm>
            <a:off x="7841973" y="33031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F7B7DC-A34A-3A46-A46F-A107B88E1CD6}"/>
              </a:ext>
            </a:extLst>
          </p:cNvPr>
          <p:cNvSpPr/>
          <p:nvPr/>
        </p:nvSpPr>
        <p:spPr>
          <a:xfrm>
            <a:off x="7994373" y="3455505"/>
            <a:ext cx="1414670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Requirement</a:t>
            </a:r>
            <a:endParaRPr lang="de-DE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57A7E-183B-3848-9381-A2D91916DE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03336" y="3512222"/>
            <a:ext cx="940898" cy="62087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6A0725-31C2-494E-8BA4-E7DACD998C0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409043" y="3057418"/>
            <a:ext cx="438978" cy="76275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8DFA57-7987-4748-B147-E6A5FD2EFB69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09043" y="3820176"/>
            <a:ext cx="419098" cy="14533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BA2FF-2379-A149-AD2E-BBAD87F6673F}"/>
              </a:ext>
            </a:extLst>
          </p:cNvPr>
          <p:cNvSpPr/>
          <p:nvPr/>
        </p:nvSpPr>
        <p:spPr>
          <a:xfrm>
            <a:off x="9828141" y="1768137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Security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8EA79-E511-434D-B7B3-A2C79DF42541}"/>
              </a:ext>
            </a:extLst>
          </p:cNvPr>
          <p:cNvSpPr/>
          <p:nvPr/>
        </p:nvSpPr>
        <p:spPr>
          <a:xfrm>
            <a:off x="9848021" y="4554923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887718-8E6D-B341-978A-185C3F38A02B}"/>
              </a:ext>
            </a:extLst>
          </p:cNvPr>
          <p:cNvSpPr/>
          <p:nvPr/>
        </p:nvSpPr>
        <p:spPr>
          <a:xfrm>
            <a:off x="9828141" y="3600838"/>
            <a:ext cx="1519034" cy="729342"/>
          </a:xfrm>
          <a:prstGeom prst="rect">
            <a:avLst/>
          </a:prstGeom>
          <a:solidFill>
            <a:srgbClr val="41727E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Scripting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949123-FDFE-B447-A635-3096C3662F87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9409043" y="2132808"/>
            <a:ext cx="419098" cy="168736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6E2D83-45C5-FC4B-921F-057907E862F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405728" y="3858462"/>
            <a:ext cx="442293" cy="106113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C79AAB-2791-8C44-A255-44E9010875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09043" y="3820176"/>
            <a:ext cx="438978" cy="21772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72A14-B705-5F42-B5F9-EE21E5711D8E}"/>
              </a:ext>
            </a:extLst>
          </p:cNvPr>
          <p:cNvSpPr/>
          <p:nvPr/>
        </p:nvSpPr>
        <p:spPr>
          <a:xfrm>
            <a:off x="5063993" y="4892487"/>
            <a:ext cx="1752600" cy="7293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System </a:t>
            </a:r>
            <a:r>
              <a:rPr lang="de-DE" sz="1600" dirty="0" err="1"/>
              <a:t>Architecture</a:t>
            </a:r>
            <a:r>
              <a:rPr lang="de-DE" sz="1600" dirty="0"/>
              <a:t> / </a:t>
            </a:r>
            <a:r>
              <a:rPr lang="de-DE" sz="1600" dirty="0" err="1"/>
              <a:t>Configuration</a:t>
            </a:r>
            <a:endParaRPr lang="de-DE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F2562-1F05-324B-A58B-05B2AD9344C8}"/>
              </a:ext>
            </a:extLst>
          </p:cNvPr>
          <p:cNvCxnSpPr>
            <a:cxnSpLocks/>
          </p:cNvCxnSpPr>
          <p:nvPr/>
        </p:nvCxnSpPr>
        <p:spPr>
          <a:xfrm>
            <a:off x="4488032" y="5257158"/>
            <a:ext cx="581437" cy="662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CFF77F-0646-DE4D-AFE3-A5A84AA3555F}"/>
              </a:ext>
            </a:extLst>
          </p:cNvPr>
          <p:cNvSpPr txBox="1"/>
          <p:nvPr/>
        </p:nvSpPr>
        <p:spPr>
          <a:xfrm>
            <a:off x="9639783" y="6347481"/>
            <a:ext cx="193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WoT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Deliverables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7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A5C3-162C-1F46-B953-B812C80B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Use Cases Relevant to Smart Cities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C2D7-4D59-6C4D-8358-BBB81355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5089989" cy="4878741"/>
          </a:xfrm>
        </p:spPr>
        <p:txBody>
          <a:bodyPr/>
          <a:lstStyle/>
          <a:p>
            <a:r>
              <a:rPr lang="en-US" dirty="0"/>
              <a:t>Smart City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Dashboard</a:t>
            </a:r>
          </a:p>
          <a:p>
            <a:pPr lvl="1"/>
            <a:r>
              <a:rPr lang="en-US" dirty="0"/>
              <a:t>Interactive Public Spaces</a:t>
            </a:r>
          </a:p>
          <a:p>
            <a:pPr lvl="1"/>
            <a:r>
              <a:rPr lang="en-US" dirty="0"/>
              <a:t>Meeting/Event Assistance</a:t>
            </a:r>
          </a:p>
          <a:p>
            <a:pPr lvl="1"/>
            <a:r>
              <a:rPr lang="en-US" dirty="0"/>
              <a:t>Smart Campus</a:t>
            </a:r>
          </a:p>
          <a:p>
            <a:pPr lvl="1"/>
            <a:r>
              <a:rPr lang="en-US" dirty="0"/>
              <a:t>Cultural Spaces</a:t>
            </a:r>
          </a:p>
          <a:p>
            <a:r>
              <a:rPr lang="en-US" dirty="0"/>
              <a:t>Health</a:t>
            </a:r>
          </a:p>
          <a:p>
            <a:pPr lvl="1"/>
            <a:r>
              <a:rPr lang="en-US" dirty="0"/>
              <a:t>Public Health Monitoring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Smart Grids (DER)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577EB-ACB5-7648-8E41-3834036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B7252-0A8B-A945-B667-F8750BAC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23A643-C64D-8E4E-A30D-B37D1C53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93AA3-08FB-7B4B-87EC-6AC24D311DC9}"/>
              </a:ext>
            </a:extLst>
          </p:cNvPr>
          <p:cNvSpPr txBox="1">
            <a:spLocks/>
          </p:cNvSpPr>
          <p:nvPr/>
        </p:nvSpPr>
        <p:spPr>
          <a:xfrm>
            <a:off x="6263813" y="1298221"/>
            <a:ext cx="5500097" cy="487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Technologies</a:t>
            </a:r>
          </a:p>
          <a:p>
            <a:pPr lvl="1"/>
            <a:r>
              <a:rPr lang="en-US" dirty="0"/>
              <a:t>Smart Building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Bldg</a:t>
            </a:r>
            <a:r>
              <a:rPr lang="en-US" dirty="0"/>
              <a:t> Energy Efficiency</a:t>
            </a:r>
          </a:p>
          <a:p>
            <a:pPr lvl="1"/>
            <a:r>
              <a:rPr lang="en-US" dirty="0"/>
              <a:t>Automated Smart </a:t>
            </a:r>
            <a:r>
              <a:rPr lang="en-US" dirty="0" err="1"/>
              <a:t>Bldg</a:t>
            </a:r>
            <a:r>
              <a:rPr lang="en-US" dirty="0"/>
              <a:t> Management</a:t>
            </a:r>
          </a:p>
          <a:p>
            <a:pPr lvl="1"/>
            <a:r>
              <a:rPr lang="en-US" dirty="0"/>
              <a:t>Portable </a:t>
            </a:r>
            <a:r>
              <a:rPr lang="en-US" dirty="0" err="1"/>
              <a:t>Bldg</a:t>
            </a:r>
            <a:r>
              <a:rPr lang="en-US" dirty="0"/>
              <a:t> Applications</a:t>
            </a:r>
          </a:p>
          <a:p>
            <a:r>
              <a:rPr lang="en-US" dirty="0"/>
              <a:t>Retail</a:t>
            </a:r>
          </a:p>
          <a:p>
            <a:pPr lvl="1"/>
            <a:r>
              <a:rPr lang="en-US" dirty="0"/>
              <a:t>All Stop Emergency Plunger</a:t>
            </a:r>
          </a:p>
          <a:p>
            <a:pPr lvl="1"/>
            <a:r>
              <a:rPr lang="en-US" dirty="0"/>
              <a:t>Door Sensor</a:t>
            </a:r>
          </a:p>
          <a:p>
            <a:pPr lvl="1"/>
            <a:r>
              <a:rPr lang="en-US" dirty="0"/>
              <a:t>Freezers and Refrigerators</a:t>
            </a:r>
          </a:p>
          <a:p>
            <a:pPr lvl="1"/>
            <a:r>
              <a:rPr lang="en-US" dirty="0"/>
              <a:t>Restrooms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Canopies</a:t>
            </a:r>
          </a:p>
          <a:p>
            <a:pPr lvl="1"/>
            <a:r>
              <a:rPr lang="en-US" dirty="0"/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396247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4DA-A303-3C41-B4BC-E58C541E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Relevant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038190" cy="222656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www.takenaka.co.jp</a:t>
            </a:r>
            <a:r>
              <a:rPr lang="en-US" sz="1400" dirty="0">
                <a:hlinkClick r:id="rId2"/>
              </a:rPr>
              <a:t>/news/2021/05/02/</a:t>
            </a:r>
            <a:endParaRPr lang="en-US" sz="1400" dirty="0"/>
          </a:p>
          <a:p>
            <a:pPr marL="0" indent="0">
              <a:buNone/>
            </a:pPr>
            <a:r>
              <a:rPr lang="en-US" dirty="0"/>
              <a:t>Takenaka Corporation</a:t>
            </a:r>
          </a:p>
          <a:p>
            <a:r>
              <a:rPr lang="en-US" dirty="0"/>
              <a:t>CGLL Platform</a:t>
            </a:r>
          </a:p>
          <a:p>
            <a:r>
              <a:rPr lang="en-US" dirty="0"/>
              <a:t>BIM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2" y="1202439"/>
            <a:ext cx="3706906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5028469" y="3438519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new.siemens.com</a:t>
            </a:r>
            <a:r>
              <a:rPr lang="en-US" sz="1600" dirty="0">
                <a:hlinkClick r:id="rId4"/>
              </a:rPr>
              <a:t>/global/</a:t>
            </a:r>
            <a:r>
              <a:rPr lang="en-US" sz="1600" dirty="0" err="1">
                <a:hlinkClick r:id="rId4"/>
              </a:rPr>
              <a:t>en</a:t>
            </a:r>
            <a:r>
              <a:rPr lang="en-US" sz="1600" dirty="0">
                <a:hlinkClick r:id="rId4"/>
              </a:rPr>
              <a:t>/products/buildings/automation/</a:t>
            </a:r>
            <a:r>
              <a:rPr lang="en-US" sz="1600" dirty="0" err="1">
                <a:hlinkClick r:id="rId4"/>
              </a:rPr>
              <a:t>desigo.html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Siemens </a:t>
            </a:r>
          </a:p>
          <a:p>
            <a:r>
              <a:rPr lang="en-US" dirty="0" err="1"/>
              <a:t>Desigo</a:t>
            </a:r>
            <a:r>
              <a:rPr lang="en-US" dirty="0"/>
              <a:t> CC</a:t>
            </a:r>
          </a:p>
          <a:p>
            <a:r>
              <a:rPr lang="en-US" dirty="0"/>
              <a:t>BIM system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38" y="1027906"/>
            <a:ext cx="2740181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9014012" y="4050319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netzo.io</a:t>
            </a:r>
            <a:r>
              <a:rPr lang="en-US" sz="1400" dirty="0">
                <a:hlinkClick r:id="rId6"/>
              </a:rPr>
              <a:t>/</a:t>
            </a:r>
            <a:endParaRPr lang="en-US" sz="1400" dirty="0"/>
          </a:p>
          <a:p>
            <a:pPr marL="0" indent="0">
              <a:buNone/>
            </a:pPr>
            <a:r>
              <a:rPr lang="en-US" dirty="0" err="1"/>
              <a:t>Netzo</a:t>
            </a:r>
            <a:r>
              <a:rPr lang="en-US" dirty="0"/>
              <a:t> </a:t>
            </a:r>
          </a:p>
          <a:p>
            <a:r>
              <a:rPr lang="en-US" dirty="0"/>
              <a:t>IoT Data Hub</a:t>
            </a:r>
          </a:p>
          <a:p>
            <a:r>
              <a:rPr lang="en-US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954370" cy="20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6CFB-951A-544C-BD1E-C4D9609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20B8-909E-0F41-8841-14E96945B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GIS Integration</a:t>
            </a:r>
          </a:p>
          <a:p>
            <a:pPr lvl="1"/>
            <a:r>
              <a:rPr lang="en-US" dirty="0"/>
              <a:t>Geospatial data and discovery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Digital Twins and shadows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r>
              <a:rPr lang="en-US" dirty="0"/>
              <a:t>Data management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Key provisioning and onboarding</a:t>
            </a:r>
          </a:p>
          <a:p>
            <a:pPr lvl="1"/>
            <a:r>
              <a:rPr lang="en-US" dirty="0"/>
              <a:t>Secure LAN access</a:t>
            </a:r>
          </a:p>
          <a:p>
            <a:pPr lvl="1"/>
            <a:r>
              <a:rPr lang="en-US" dirty="0"/>
              <a:t>Proxy services</a:t>
            </a:r>
          </a:p>
          <a:p>
            <a:pPr lvl="1"/>
            <a:r>
              <a:rPr lang="en-US" dirty="0"/>
              <a:t>Access control and ad-hoc sharing</a:t>
            </a:r>
          </a:p>
          <a:p>
            <a:pPr lvl="1"/>
            <a:r>
              <a:rPr lang="en-US" dirty="0"/>
              <a:t>MUDS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6029-1844-CB45-ABBE-29FE264E1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Sensory modality mapping</a:t>
            </a:r>
          </a:p>
          <a:p>
            <a:pPr lvl="1"/>
            <a:r>
              <a:rPr lang="en-US" dirty="0"/>
              <a:t>Textual/descriptive interfaces</a:t>
            </a:r>
          </a:p>
          <a:p>
            <a:pPr lvl="1"/>
            <a:r>
              <a:rPr lang="en-US" dirty="0"/>
              <a:t>Service location</a:t>
            </a:r>
          </a:p>
          <a:p>
            <a:pPr lvl="1"/>
            <a:r>
              <a:rPr lang="en-US" dirty="0"/>
              <a:t>Mobility services</a:t>
            </a:r>
          </a:p>
          <a:p>
            <a:r>
              <a:rPr lang="en-US" dirty="0"/>
              <a:t>Advanced Use Cases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Distributed energy management</a:t>
            </a:r>
          </a:p>
          <a:p>
            <a:pPr lvl="1"/>
            <a:r>
              <a:rPr lang="en-US" dirty="0"/>
              <a:t>AR visualization</a:t>
            </a:r>
          </a:p>
          <a:p>
            <a:pPr lvl="1"/>
            <a:r>
              <a:rPr lang="en-US" dirty="0"/>
              <a:t>Analytics integration e.g. for health and safety monitoring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BF01-4489-C54E-BB47-1A45941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6E53A-4C44-D948-AB7C-E09A9AE8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4AF7-7AB1-A649-92B2-B654FE27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interoperability: Thing Descriptions</a:t>
            </a:r>
          </a:p>
          <a:p>
            <a:pPr lvl="1"/>
            <a:r>
              <a:rPr lang="en-US" noProof="0" dirty="0"/>
              <a:t>Finding Thing Descriptions: Discovery</a:t>
            </a:r>
          </a:p>
          <a:p>
            <a:r>
              <a:rPr lang="en-US" noProof="0" dirty="0"/>
              <a:t>Use Cases and Applications</a:t>
            </a:r>
          </a:p>
          <a:p>
            <a:pPr lvl="1"/>
            <a:r>
              <a:rPr lang="en-US" noProof="0" dirty="0"/>
              <a:t>Use Cases and Requirements</a:t>
            </a:r>
          </a:p>
          <a:p>
            <a:pPr lvl="1"/>
            <a:r>
              <a:rPr lang="en-US" noProof="0" dirty="0"/>
              <a:t>Smart Buildings</a:t>
            </a:r>
          </a:p>
          <a:p>
            <a:pPr lvl="1"/>
            <a:r>
              <a:rPr lang="en-US" noProof="0" dirty="0"/>
              <a:t>Smart Cities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Gaps and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2022-02-02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Discovery process overview">
            <a:extLst>
              <a:ext uri="{FF2B5EF4-FFF2-40B4-BE49-F238E27FC236}">
                <a16:creationId xmlns:a16="http://schemas.microsoft.com/office/drawing/2014/main" id="{B026481E-652F-6A40-A471-E3B4CE9CA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19" y="1681548"/>
            <a:ext cx="6229142" cy="44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noProof="0" dirty="0"/>
              <a:t>New/Updated Normative Documents:</a:t>
            </a:r>
          </a:p>
          <a:p>
            <a:r>
              <a:rPr lang="en-US" sz="2400" noProof="0" dirty="0"/>
              <a:t>Architecture 1.1: </a:t>
            </a:r>
            <a:r>
              <a:rPr lang="en-US" sz="2400" noProof="0" dirty="0">
                <a:hlinkClick r:id="rId2"/>
              </a:rPr>
              <a:t>https://github.com/w3c/wot-architecture</a:t>
            </a:r>
            <a:endParaRPr lang="en-US" sz="2400" noProof="0" dirty="0"/>
          </a:p>
          <a:p>
            <a:r>
              <a:rPr lang="en-US" sz="2400" noProof="0" dirty="0"/>
              <a:t>Thing Description 1.1: </a:t>
            </a:r>
            <a:r>
              <a:rPr lang="en-US" sz="2400" noProof="0" dirty="0">
                <a:hlinkClick r:id="rId3"/>
              </a:rPr>
              <a:t>https://github.com/w3c/wot-thing-description</a:t>
            </a:r>
            <a:endParaRPr lang="en-US" sz="2400" noProof="0" dirty="0"/>
          </a:p>
          <a:p>
            <a:r>
              <a:rPr lang="en-US" sz="2400" noProof="0" dirty="0"/>
              <a:t>Discovery: </a:t>
            </a:r>
            <a:r>
              <a:rPr lang="en-US" sz="2400" noProof="0" dirty="0">
                <a:hlinkClick r:id="rId4"/>
              </a:rPr>
              <a:t>https://github.com/w3c/wot-discovery</a:t>
            </a:r>
            <a:endParaRPr lang="en-US" sz="2400" noProof="0" dirty="0"/>
          </a:p>
          <a:p>
            <a:r>
              <a:rPr lang="en-US" sz="2400" noProof="0" dirty="0"/>
              <a:t>Profiles: </a:t>
            </a:r>
            <a:r>
              <a:rPr lang="en-US" sz="2400" noProof="0" dirty="0">
                <a:hlinkClick r:id="rId5"/>
              </a:rPr>
              <a:t>https://github.com/w3c/wot-profile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New/Updated Informative Documents:</a:t>
            </a:r>
          </a:p>
          <a:p>
            <a:r>
              <a:rPr lang="en-US" sz="2400" noProof="0" dirty="0"/>
              <a:t>Binding Templates: </a:t>
            </a:r>
            <a:r>
              <a:rPr lang="en-US" sz="2400" noProof="0" dirty="0">
                <a:hlinkClick r:id="rId6"/>
              </a:rPr>
              <a:t>https://github.com/w3c/wot-binding-templates</a:t>
            </a:r>
            <a:endParaRPr lang="en-US" sz="2400" noProof="0" dirty="0"/>
          </a:p>
          <a:p>
            <a:r>
              <a:rPr lang="en-US" sz="2400" noProof="0" dirty="0"/>
              <a:t>Scripting API: </a:t>
            </a:r>
            <a:r>
              <a:rPr lang="en-US" sz="2400" noProof="0" dirty="0">
                <a:hlinkClick r:id="rId7"/>
              </a:rPr>
              <a:t>https://github.com/w3c/wot-scripting-api</a:t>
            </a:r>
            <a:endParaRPr lang="en-US" sz="2400" noProof="0" dirty="0"/>
          </a:p>
          <a:p>
            <a:r>
              <a:rPr lang="en-US" sz="2400" noProof="0" dirty="0"/>
              <a:t>Use Cases and Requirements: </a:t>
            </a:r>
            <a:r>
              <a:rPr lang="en-US" sz="2400" noProof="0" dirty="0">
                <a:hlinkClick r:id="rId8"/>
              </a:rPr>
              <a:t>https://github.com/w3c/wot-usecases</a:t>
            </a:r>
            <a:endParaRPr lang="en-US" sz="2400" noProof="0" dirty="0"/>
          </a:p>
          <a:p>
            <a:pPr marL="0" indent="0">
              <a:buNone/>
            </a:pPr>
            <a:r>
              <a:rPr lang="en-US" sz="2400" b="1" noProof="0" dirty="0"/>
              <a:t>Community Resources:</a:t>
            </a:r>
          </a:p>
          <a:p>
            <a:r>
              <a:rPr lang="en-US" sz="2400" noProof="0" dirty="0"/>
              <a:t>Web Site: </a:t>
            </a:r>
            <a:r>
              <a:rPr lang="en-US" sz="2400" noProof="0" dirty="0">
                <a:hlinkClick r:id="rId9"/>
              </a:rPr>
              <a:t>https://www.w3.org/WoT/</a:t>
            </a:r>
            <a:endParaRPr lang="en-US" sz="24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20A-1C12-A744-B488-9D8F3B72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3D8F-072F-9F4A-B20D-69A712E8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Plugfests</a:t>
            </a:r>
            <a:endParaRPr lang="en-US" noProof="0" dirty="0"/>
          </a:p>
          <a:p>
            <a:pPr lvl="1"/>
            <a:r>
              <a:rPr lang="en-US" noProof="0" dirty="0">
                <a:hlinkClick r:id="rId2"/>
              </a:rPr>
              <a:t>https://github.com/w3c/wot-testing/tree/main/events</a:t>
            </a:r>
            <a:endParaRPr lang="en-US" noProof="0" dirty="0"/>
          </a:p>
          <a:p>
            <a:r>
              <a:rPr lang="en-US" noProof="0" dirty="0"/>
              <a:t>New Commercial Usages</a:t>
            </a:r>
          </a:p>
          <a:p>
            <a:pPr lvl="1"/>
            <a:r>
              <a:rPr lang="en-US" noProof="0" dirty="0"/>
              <a:t>Takenaka Construction – Smart Building Information Management systems</a:t>
            </a:r>
          </a:p>
          <a:p>
            <a:pPr lvl="1"/>
            <a:r>
              <a:rPr lang="en-US" noProof="0" dirty="0" err="1"/>
              <a:t>Netzo</a:t>
            </a:r>
            <a:r>
              <a:rPr lang="en-US" noProof="0" dirty="0"/>
              <a:t> – IoT dashboards and device management</a:t>
            </a:r>
          </a:p>
          <a:p>
            <a:r>
              <a:rPr lang="en-US" noProof="0" dirty="0"/>
              <a:t>Directory Implementations</a:t>
            </a:r>
          </a:p>
          <a:p>
            <a:pPr lvl="1"/>
            <a:r>
              <a:rPr lang="en-US" noProof="0" dirty="0"/>
              <a:t>WoT Hive, </a:t>
            </a:r>
            <a:r>
              <a:rPr lang="en-US" noProof="0" dirty="0" err="1"/>
              <a:t>LogiLab</a:t>
            </a:r>
            <a:r>
              <a:rPr lang="en-US" noProof="0" dirty="0"/>
              <a:t> (SPARQL based), Fraunhofer </a:t>
            </a:r>
            <a:r>
              <a:rPr lang="en-US" noProof="0" dirty="0" err="1"/>
              <a:t>LinkSmart</a:t>
            </a:r>
            <a:endParaRPr lang="en-US" noProof="0" dirty="0"/>
          </a:p>
          <a:p>
            <a:r>
              <a:rPr lang="en-US" noProof="0" dirty="0"/>
              <a:t>IETF Relationships: JSON Path, </a:t>
            </a:r>
            <a:r>
              <a:rPr lang="en-US" noProof="0" dirty="0" err="1"/>
              <a:t>CoreRD</a:t>
            </a:r>
            <a:r>
              <a:rPr lang="en-US" noProof="0" dirty="0"/>
              <a:t>, COSE/JOSE, ASDF</a:t>
            </a:r>
          </a:p>
          <a:p>
            <a:r>
              <a:rPr lang="en-US" noProof="0" dirty="0"/>
              <a:t>Under Discussion: </a:t>
            </a:r>
          </a:p>
          <a:p>
            <a:pPr lvl="1"/>
            <a:r>
              <a:rPr lang="en-US" noProof="0" dirty="0"/>
              <a:t>Geospatial data, Embedded JSON Signatures</a:t>
            </a:r>
          </a:p>
          <a:p>
            <a:pPr lvl="1"/>
            <a:r>
              <a:rPr lang="en-US" noProof="0" dirty="0"/>
              <a:t>New Charters/New Deliverables</a:t>
            </a:r>
          </a:p>
          <a:p>
            <a:pPr lvl="1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0C7D-077F-3045-B4C4-99AAD494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3045-90C0-D549-92D0-B4E9282F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F9C9-9D72-374D-BD8C-F8B0D56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2022-02-02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1400</Words>
  <Application>Microsoft Macintosh PowerPoint</Application>
  <PresentationFormat>Widescreen</PresentationFormat>
  <Paragraphs>350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Summary and Applications</vt:lpstr>
      <vt:lpstr>Outline</vt:lpstr>
      <vt:lpstr>W3C Web of Things (WoT)</vt:lpstr>
      <vt:lpstr>Descriptive Interoperability: TDs</vt:lpstr>
      <vt:lpstr>Usage Patterns Overview</vt:lpstr>
      <vt:lpstr>Orchestration</vt:lpstr>
      <vt:lpstr>Discovery</vt:lpstr>
      <vt:lpstr>Deliverables</vt:lpstr>
      <vt:lpstr>Recent Activity</vt:lpstr>
      <vt:lpstr>Use Cases and Requirements</vt:lpstr>
      <vt:lpstr>Use Cases / Requirements Process</vt:lpstr>
      <vt:lpstr>WoT Use Cases Relevant to Smart Cities</vt:lpstr>
      <vt:lpstr>Recent Relevant Applications</vt:lpstr>
      <vt:lpstr>Gaps and Discussion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43</cp:revision>
  <dcterms:created xsi:type="dcterms:W3CDTF">2020-06-08T01:23:04Z</dcterms:created>
  <dcterms:modified xsi:type="dcterms:W3CDTF">2022-02-03T02:05:20Z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